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s/comment3.xml" ContentType="application/vnd.openxmlformats-officedocument.presentationml.comment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72" r:id="rId7"/>
    <p:sldId id="262" r:id="rId8"/>
    <p:sldId id="269" r:id="rId9"/>
    <p:sldId id="263" r:id="rId10"/>
    <p:sldId id="264" r:id="rId11"/>
    <p:sldId id="265" r:id="rId12"/>
    <p:sldId id="270" r:id="rId13"/>
    <p:sldId id="271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iims" initials="a" lastIdx="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6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6-12-19T10:02:49.403" idx="1">
    <p:pos x="5459" y="1034"/>
    <p:text>mam we shall split into bullets</p:text>
  </p:cm>
  <p:cm authorId="0" dt="2016-12-19T10:03:02.538" idx="2">
    <p:pos x="3914" y="2815"/>
    <p:text>Does not cost anything?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6-12-19T10:23:40.522" idx="4">
    <p:pos x="5459" y="1034"/>
    <p:text>Split as 3 tables</p:text>
  </p:cm>
  <p:cm authorId="0" dt="2016-12-19T10:25:25.069" idx="5">
    <p:pos x="367" y="3862"/>
    <p:text>comes as animation when mam shall speak, 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6-12-19T10:33:44.181" idx="6">
    <p:pos x="4582" y="2749"/>
    <p:text>animate</p:tex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IN" sz="6000" b="1" dirty="0" smtClean="0">
                <a:solidFill>
                  <a:srgbClr val="FF0000"/>
                </a:solidFill>
              </a:rPr>
              <a:t>Kangaroo Mother Care </a:t>
            </a:r>
            <a:endParaRPr lang="en-IN" sz="6000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IN" dirty="0" smtClean="0"/>
              <a:t>Dr </a:t>
            </a:r>
            <a:r>
              <a:rPr lang="en-IN" dirty="0" err="1" smtClean="0"/>
              <a:t>Ruchi</a:t>
            </a:r>
            <a:r>
              <a:rPr lang="en-IN" dirty="0" smtClean="0"/>
              <a:t> </a:t>
            </a:r>
            <a:r>
              <a:rPr lang="en-IN" dirty="0" err="1" smtClean="0"/>
              <a:t>Nanavati</a:t>
            </a:r>
            <a:endParaRPr lang="en-IN" dirty="0" smtClean="0"/>
          </a:p>
          <a:p>
            <a:r>
              <a:rPr lang="en-IN" dirty="0" smtClean="0"/>
              <a:t>Head of Department, </a:t>
            </a:r>
          </a:p>
          <a:p>
            <a:r>
              <a:rPr lang="en-IN" dirty="0" smtClean="0"/>
              <a:t>Department of Neonatology</a:t>
            </a:r>
          </a:p>
          <a:p>
            <a:r>
              <a:rPr lang="en-IN" dirty="0" smtClean="0"/>
              <a:t>Seth GS and </a:t>
            </a:r>
            <a:r>
              <a:rPr lang="en-IN" dirty="0" err="1" smtClean="0"/>
              <a:t>KEM</a:t>
            </a:r>
            <a:r>
              <a:rPr lang="en-IN" dirty="0" smtClean="0"/>
              <a:t> Hospital</a:t>
            </a:r>
          </a:p>
          <a:p>
            <a:r>
              <a:rPr lang="en-IN" dirty="0" smtClean="0"/>
              <a:t>Mumbai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IN" b="1" dirty="0" smtClean="0">
                <a:solidFill>
                  <a:srgbClr val="0000CC"/>
                </a:solidFill>
              </a:rPr>
              <a:t/>
            </a:r>
            <a:br>
              <a:rPr lang="en-IN" b="1" dirty="0" smtClean="0">
                <a:solidFill>
                  <a:srgbClr val="0000CC"/>
                </a:solidFill>
              </a:rPr>
            </a:br>
            <a:r>
              <a:rPr lang="en-IN" b="1" dirty="0" smtClean="0">
                <a:solidFill>
                  <a:srgbClr val="0000CC"/>
                </a:solidFill>
              </a:rPr>
              <a:t>What is KMC?</a:t>
            </a:r>
            <a:r>
              <a:rPr lang="en-IN" dirty="0" smtClean="0"/>
              <a:t/>
            </a:r>
            <a:br>
              <a:rPr lang="en-IN" dirty="0" smtClean="0"/>
            </a:b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 algn="just"/>
            <a:r>
              <a:rPr lang="en-IN" b="1" dirty="0" smtClean="0"/>
              <a:t>Kangaroo Mother Care (KMC) </a:t>
            </a:r>
          </a:p>
          <a:p>
            <a:pPr lvl="1" algn="just"/>
            <a:r>
              <a:rPr lang="en-IN" dirty="0" smtClean="0"/>
              <a:t>Early and prolonged skin-to-skin contact with the mother (or a substitute caregiver) </a:t>
            </a:r>
          </a:p>
          <a:p>
            <a:pPr lvl="1" algn="just"/>
            <a:r>
              <a:rPr lang="en-IN" dirty="0" smtClean="0"/>
              <a:t>Exclusive and frequent breastfeeding.</a:t>
            </a:r>
          </a:p>
          <a:p>
            <a:pPr lvl="0" algn="just"/>
            <a:endParaRPr lang="en-US" dirty="0" smtClean="0"/>
          </a:p>
          <a:p>
            <a:pPr lvl="0" algn="just"/>
            <a:r>
              <a:rPr lang="en-US" dirty="0" smtClean="0"/>
              <a:t>KMC is a comprehensive, low cost method of care of the stable  </a:t>
            </a:r>
            <a:r>
              <a:rPr lang="en-US" dirty="0" err="1" smtClean="0"/>
              <a:t>LBW</a:t>
            </a:r>
            <a:r>
              <a:rPr lang="en-US" dirty="0" smtClean="0"/>
              <a:t> infants </a:t>
            </a:r>
          </a:p>
          <a:p>
            <a:pPr algn="just"/>
            <a:r>
              <a:rPr lang="en-IN" dirty="0" smtClean="0"/>
              <a:t>KMC is a low cost standard way for care of stable low birth weight infants 	</a:t>
            </a:r>
          </a:p>
          <a:p>
            <a:endParaRPr lang="en-IN" dirty="0" smtClean="0"/>
          </a:p>
          <a:p>
            <a:endParaRPr lang="en-IN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IN" b="1" dirty="0" smtClean="0">
                <a:solidFill>
                  <a:srgbClr val="0000CC"/>
                </a:solidFill>
              </a:rPr>
              <a:t/>
            </a:r>
            <a:br>
              <a:rPr lang="en-IN" b="1" dirty="0" smtClean="0">
                <a:solidFill>
                  <a:srgbClr val="0000CC"/>
                </a:solidFill>
              </a:rPr>
            </a:br>
            <a:r>
              <a:rPr lang="en-IN" b="1" dirty="0" smtClean="0">
                <a:solidFill>
                  <a:srgbClr val="0000CC"/>
                </a:solidFill>
              </a:rPr>
              <a:t>What is KMC?</a:t>
            </a:r>
            <a:r>
              <a:rPr lang="en-IN" dirty="0" smtClean="0"/>
              <a:t/>
            </a:r>
            <a:br>
              <a:rPr lang="en-IN" dirty="0" smtClean="0"/>
            </a:b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buNone/>
            </a:pPr>
            <a:r>
              <a:rPr lang="en-IN" dirty="0" smtClean="0"/>
              <a:t>							</a:t>
            </a:r>
            <a:endParaRPr lang="en-US" dirty="0" smtClean="0"/>
          </a:p>
          <a:p>
            <a:pPr lvl="0" algn="just"/>
            <a:r>
              <a:rPr lang="en-US" dirty="0" smtClean="0"/>
              <a:t>KMC is an effective way for:</a:t>
            </a:r>
          </a:p>
          <a:p>
            <a:pPr lvl="1" algn="just"/>
            <a:r>
              <a:rPr lang="en-US" dirty="0" smtClean="0"/>
              <a:t>Provision of warmth</a:t>
            </a:r>
          </a:p>
          <a:p>
            <a:pPr lvl="1" algn="just"/>
            <a:r>
              <a:rPr lang="en-US" dirty="0" smtClean="0"/>
              <a:t>Promoting breastfeeding</a:t>
            </a:r>
          </a:p>
          <a:p>
            <a:pPr lvl="1" algn="just"/>
            <a:r>
              <a:rPr lang="en-US" dirty="0" smtClean="0"/>
              <a:t>Protection from infection</a:t>
            </a:r>
          </a:p>
          <a:p>
            <a:pPr lvl="1" algn="just"/>
            <a:r>
              <a:rPr lang="en-IN" dirty="0" smtClean="0"/>
              <a:t>Promoting bonding</a:t>
            </a:r>
          </a:p>
          <a:p>
            <a:endParaRPr lang="en-IN" dirty="0"/>
          </a:p>
        </p:txBody>
      </p:sp>
      <p:pic>
        <p:nvPicPr>
          <p:cNvPr id="11266" name="Picture 2" descr="http://loveandbreastmilk.com/wp/wp-content/uploads/2016/05/Kangaroo-mother-care-featur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3802" y="3048000"/>
            <a:ext cx="4290198" cy="381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IN" b="1" dirty="0" smtClean="0">
                <a:solidFill>
                  <a:srgbClr val="0000CC"/>
                </a:solidFill>
              </a:rPr>
              <a:t/>
            </a:r>
            <a:br>
              <a:rPr lang="en-IN" b="1" dirty="0" smtClean="0">
                <a:solidFill>
                  <a:srgbClr val="0000CC"/>
                </a:solidFill>
              </a:rPr>
            </a:br>
            <a:r>
              <a:rPr lang="en-IN" b="1" dirty="0" smtClean="0">
                <a:solidFill>
                  <a:srgbClr val="0000CC"/>
                </a:solidFill>
              </a:rPr>
              <a:t>What are the essential components of KMC?</a:t>
            </a:r>
            <a:br>
              <a:rPr lang="en-IN" b="1" dirty="0" smtClean="0">
                <a:solidFill>
                  <a:srgbClr val="0000CC"/>
                </a:solidFill>
              </a:rPr>
            </a:br>
            <a:endParaRPr lang="en-IN" b="1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IN" sz="4400" b="1" dirty="0" smtClean="0">
              <a:solidFill>
                <a:srgbClr val="FF0000"/>
              </a:solidFill>
            </a:endParaRPr>
          </a:p>
          <a:p>
            <a:pPr lvl="0"/>
            <a:r>
              <a:rPr lang="en-IN" sz="4400" b="1" dirty="0" smtClean="0">
                <a:solidFill>
                  <a:srgbClr val="FF0000"/>
                </a:solidFill>
              </a:rPr>
              <a:t>Skin-to-skin contact</a:t>
            </a:r>
          </a:p>
          <a:p>
            <a:pPr lvl="0"/>
            <a:r>
              <a:rPr lang="en-IN" sz="4400" b="1" dirty="0" smtClean="0">
                <a:solidFill>
                  <a:srgbClr val="FF0000"/>
                </a:solidFill>
              </a:rPr>
              <a:t>Exclusive breast feeding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763000" cy="1143000"/>
          </a:xfrm>
        </p:spPr>
        <p:txBody>
          <a:bodyPr>
            <a:noAutofit/>
          </a:bodyPr>
          <a:lstStyle/>
          <a:p>
            <a:pPr algn="l"/>
            <a:r>
              <a:rPr lang="en-IN" sz="3600" b="1" dirty="0" smtClean="0">
                <a:solidFill>
                  <a:srgbClr val="0000CC"/>
                </a:solidFill>
              </a:rPr>
              <a:t/>
            </a:r>
            <a:br>
              <a:rPr lang="en-IN" sz="3600" b="1" dirty="0" smtClean="0">
                <a:solidFill>
                  <a:srgbClr val="0000CC"/>
                </a:solidFill>
              </a:rPr>
            </a:br>
            <a:r>
              <a:rPr lang="en-IN" sz="3600" b="1" dirty="0" smtClean="0">
                <a:solidFill>
                  <a:srgbClr val="0000CC"/>
                </a:solidFill>
              </a:rPr>
              <a:t>Is KMC and routine skin to skin care at birth same?</a:t>
            </a:r>
            <a:br>
              <a:rPr lang="en-IN" sz="3600" b="1" dirty="0" smtClean="0">
                <a:solidFill>
                  <a:srgbClr val="0000CC"/>
                </a:solidFill>
              </a:rPr>
            </a:br>
            <a:endParaRPr lang="en-IN" sz="3600" b="1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 algn="just"/>
            <a:r>
              <a:rPr lang="en-IN" dirty="0" smtClean="0"/>
              <a:t>KMC should not be confused with routine skin-to-skin care at birth. </a:t>
            </a:r>
          </a:p>
          <a:p>
            <a:pPr lvl="0" algn="just"/>
            <a:r>
              <a:rPr lang="en-IN" dirty="0" smtClean="0"/>
              <a:t>World Health Organization (WHO) recommends skin-to-skin care immediately after delivery for every newborn, irrespective of the birth weight to ensure warmth and early initiation of breast feeding in the delivery room.</a:t>
            </a:r>
          </a:p>
          <a:p>
            <a:pPr lvl="0" algn="just"/>
            <a:r>
              <a:rPr lang="en-IN" sz="3500" b="1" dirty="0" smtClean="0">
                <a:solidFill>
                  <a:srgbClr val="FF0000"/>
                </a:solidFill>
              </a:rPr>
              <a:t>KMC is meant for stable LBW infants and denotes a sustained, long duration skin-to-skin contact.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Advantages of KMC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To baby</a:t>
            </a:r>
          </a:p>
          <a:p>
            <a:r>
              <a:rPr lang="en-IN" dirty="0" smtClean="0"/>
              <a:t>To mother</a:t>
            </a:r>
          </a:p>
          <a:p>
            <a:r>
              <a:rPr lang="en-IN" dirty="0" smtClean="0"/>
              <a:t>To family</a:t>
            </a:r>
          </a:p>
          <a:p>
            <a:r>
              <a:rPr lang="en-IN" dirty="0" smtClean="0"/>
              <a:t>To community</a:t>
            </a:r>
            <a:endParaRPr lang="en-IN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IN" dirty="0" smtClean="0"/>
              <a:t/>
            </a:r>
            <a:br>
              <a:rPr lang="en-IN" dirty="0" smtClean="0"/>
            </a:br>
            <a:r>
              <a:rPr lang="en-IN" b="1" dirty="0" smtClean="0">
                <a:solidFill>
                  <a:srgbClr val="0000CC"/>
                </a:solidFill>
              </a:rPr>
              <a:t>What are the advantages of KMC to the baby?</a:t>
            </a:r>
            <a:br>
              <a:rPr lang="en-IN" b="1" dirty="0" smtClean="0">
                <a:solidFill>
                  <a:srgbClr val="0000CC"/>
                </a:solidFill>
              </a:rPr>
            </a:br>
            <a:endParaRPr lang="en-IN" b="1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>
            <a:normAutofit fontScale="47500" lnSpcReduction="20000"/>
          </a:bodyPr>
          <a:lstStyle/>
          <a:p>
            <a:pPr lvl="0" algn="just"/>
            <a:r>
              <a:rPr lang="en-IN" sz="5800" dirty="0" smtClean="0"/>
              <a:t>KMC decreases</a:t>
            </a:r>
          </a:p>
          <a:p>
            <a:pPr lvl="1" algn="just"/>
            <a:r>
              <a:rPr lang="en-IN" sz="5400" dirty="0" smtClean="0"/>
              <a:t>Hypothermia</a:t>
            </a:r>
          </a:p>
          <a:p>
            <a:pPr lvl="1" algn="just"/>
            <a:r>
              <a:rPr lang="en-IN" sz="5800" dirty="0" smtClean="0"/>
              <a:t>Hypoglycemia</a:t>
            </a:r>
          </a:p>
          <a:p>
            <a:pPr lvl="1" algn="just"/>
            <a:r>
              <a:rPr lang="en-IN" sz="5800" dirty="0" smtClean="0"/>
              <a:t>Apnea</a:t>
            </a:r>
          </a:p>
          <a:p>
            <a:pPr lvl="1" algn="just"/>
            <a:r>
              <a:rPr lang="en-IN" sz="5800" dirty="0" smtClean="0"/>
              <a:t>Oxygen requirement </a:t>
            </a:r>
          </a:p>
          <a:p>
            <a:pPr lvl="1" algn="just"/>
            <a:r>
              <a:rPr lang="en-IN" sz="5800" dirty="0" smtClean="0"/>
              <a:t>Infection  </a:t>
            </a:r>
          </a:p>
          <a:p>
            <a:pPr lvl="1" algn="just"/>
            <a:r>
              <a:rPr lang="en-IN" sz="5800" dirty="0" smtClean="0"/>
              <a:t>Pain</a:t>
            </a:r>
          </a:p>
          <a:p>
            <a:pPr lvl="1" algn="just"/>
            <a:r>
              <a:rPr lang="en-IN" sz="5800" dirty="0" smtClean="0"/>
              <a:t>Hospital stay</a:t>
            </a:r>
          </a:p>
          <a:p>
            <a:pPr lvl="0" algn="just"/>
            <a:r>
              <a:rPr lang="en-IN" sz="5800" dirty="0" smtClean="0"/>
              <a:t>Increases weight gain and  follow up rates  </a:t>
            </a:r>
          </a:p>
          <a:p>
            <a:pPr lvl="0" algn="just"/>
            <a:r>
              <a:rPr lang="en-IN" sz="5800" b="1" dirty="0" smtClean="0">
                <a:solidFill>
                  <a:srgbClr val="FF0000"/>
                </a:solidFill>
              </a:rPr>
              <a:t>Improves physiological stability and overall health and well being</a:t>
            </a:r>
          </a:p>
          <a:p>
            <a:pPr>
              <a:buNone/>
            </a:pPr>
            <a:endParaRPr lang="en-IN" dirty="0" smtClean="0"/>
          </a:p>
          <a:p>
            <a:endParaRPr lang="en-IN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IN" b="1" dirty="0" smtClean="0">
                <a:solidFill>
                  <a:srgbClr val="0000CC"/>
                </a:solidFill>
              </a:rPr>
              <a:t/>
            </a:r>
            <a:br>
              <a:rPr lang="en-IN" b="1" dirty="0" smtClean="0">
                <a:solidFill>
                  <a:srgbClr val="0000CC"/>
                </a:solidFill>
              </a:rPr>
            </a:br>
            <a:r>
              <a:rPr lang="en-IN" b="1" dirty="0" smtClean="0">
                <a:solidFill>
                  <a:srgbClr val="0000CC"/>
                </a:solidFill>
              </a:rPr>
              <a:t>What is the effect of KMC on neurodevelopment of the baby?</a:t>
            </a:r>
            <a:br>
              <a:rPr lang="en-IN" b="1" dirty="0" smtClean="0">
                <a:solidFill>
                  <a:srgbClr val="0000CC"/>
                </a:solidFill>
              </a:rPr>
            </a:br>
            <a:endParaRPr lang="en-IN" b="1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US" dirty="0" smtClean="0"/>
              <a:t>KMC is actually our normal biology &amp; brain development is only normal in the normal place; skin to skin contact on the mother. </a:t>
            </a:r>
          </a:p>
          <a:p>
            <a:pPr lvl="0">
              <a:buNone/>
            </a:pPr>
            <a:endParaRPr lang="en-IN" dirty="0" smtClean="0"/>
          </a:p>
          <a:p>
            <a:pPr lvl="0"/>
            <a:r>
              <a:rPr lang="en-IN" b="1" dirty="0" smtClean="0">
                <a:solidFill>
                  <a:srgbClr val="FF0000"/>
                </a:solidFill>
              </a:rPr>
              <a:t>KMC satisfies all five senses of the infant. The infant feels the mother’s warmth through skin-to-skin contact (touch), listens to her voice and heartbeat (hearing), sucks breast milk (taste), has eye contact with her (vision) and smells her odour (olfaction). 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IN" dirty="0" smtClean="0"/>
              <a:t/>
            </a:r>
            <a:br>
              <a:rPr lang="en-IN" dirty="0" smtClean="0"/>
            </a:br>
            <a:r>
              <a:rPr lang="en-IN" b="1" dirty="0" smtClean="0">
                <a:solidFill>
                  <a:srgbClr val="0000CC"/>
                </a:solidFill>
              </a:rPr>
              <a:t>What are the advantages of KMC to the mother?</a:t>
            </a:r>
            <a:br>
              <a:rPr lang="en-IN" b="1" dirty="0" smtClean="0">
                <a:solidFill>
                  <a:srgbClr val="0000CC"/>
                </a:solidFill>
              </a:rPr>
            </a:br>
            <a:endParaRPr lang="en-IN" b="1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534400" cy="4525963"/>
          </a:xfrm>
        </p:spPr>
        <p:txBody>
          <a:bodyPr>
            <a:normAutofit lnSpcReduction="10000"/>
          </a:bodyPr>
          <a:lstStyle/>
          <a:p>
            <a:pPr lvl="0"/>
            <a:endParaRPr lang="en-IN" dirty="0" smtClean="0"/>
          </a:p>
          <a:p>
            <a:pPr lvl="0"/>
            <a:r>
              <a:rPr lang="en-IN" dirty="0" smtClean="0"/>
              <a:t>Promotes lactation and facilitates the feeding interaction</a:t>
            </a:r>
          </a:p>
          <a:p>
            <a:pPr lvl="0"/>
            <a:r>
              <a:rPr lang="en-IN" dirty="0" smtClean="0"/>
              <a:t>Increases rate &amp; duration of exclusive  breastfeeding</a:t>
            </a:r>
          </a:p>
          <a:p>
            <a:pPr lvl="0"/>
            <a:r>
              <a:rPr lang="en-IN" dirty="0" smtClean="0"/>
              <a:t>Reduces maternal stress     </a:t>
            </a:r>
          </a:p>
          <a:p>
            <a:pPr lvl="0"/>
            <a:r>
              <a:rPr lang="en-IN" dirty="0" smtClean="0"/>
              <a:t>Empowers parents: stronger bonding, increased confidence, and deep satisfaction due to active involvement in care of the baby.  </a:t>
            </a:r>
          </a:p>
          <a:p>
            <a:endParaRPr lang="en-IN" dirty="0" smtClean="0"/>
          </a:p>
          <a:p>
            <a:endParaRPr lang="en-IN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IN" dirty="0" smtClean="0"/>
              <a:t/>
            </a:r>
            <a:br>
              <a:rPr lang="en-IN" dirty="0" smtClean="0"/>
            </a:br>
            <a:r>
              <a:rPr lang="en-IN" b="1" dirty="0" smtClean="0">
                <a:solidFill>
                  <a:srgbClr val="0000CC"/>
                </a:solidFill>
              </a:rPr>
              <a:t>What are the advantages of KMC to the family?</a:t>
            </a:r>
            <a:br>
              <a:rPr lang="en-IN" b="1" dirty="0" smtClean="0">
                <a:solidFill>
                  <a:srgbClr val="0000CC"/>
                </a:solidFill>
              </a:rPr>
            </a:br>
            <a:endParaRPr lang="en-IN" b="1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IN" dirty="0" smtClean="0"/>
          </a:p>
          <a:p>
            <a:pPr lvl="0"/>
            <a:r>
              <a:rPr lang="en-IN" dirty="0" smtClean="0"/>
              <a:t>KMC saves money as the baby is discharged early from hospital and hence father can resume duty early</a:t>
            </a:r>
          </a:p>
          <a:p>
            <a:pPr lvl="0"/>
            <a:r>
              <a:rPr lang="en-IN" dirty="0" smtClean="0"/>
              <a:t>KMC babies are more healthy and have better IQ</a:t>
            </a:r>
          </a:p>
          <a:p>
            <a:pPr lvl="0"/>
            <a:r>
              <a:rPr lang="en-IN" dirty="0" smtClean="0"/>
              <a:t>KMC decreases child abuse and abandonment</a:t>
            </a:r>
          </a:p>
          <a:p>
            <a:endParaRPr lang="en-IN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IN" b="1" dirty="0" smtClean="0">
                <a:solidFill>
                  <a:srgbClr val="0000CC"/>
                </a:solidFill>
              </a:rPr>
              <a:t/>
            </a:r>
            <a:br>
              <a:rPr lang="en-IN" b="1" dirty="0" smtClean="0">
                <a:solidFill>
                  <a:srgbClr val="0000CC"/>
                </a:solidFill>
              </a:rPr>
            </a:br>
            <a:r>
              <a:rPr lang="en-IN" b="1" dirty="0" smtClean="0">
                <a:solidFill>
                  <a:srgbClr val="0000CC"/>
                </a:solidFill>
              </a:rPr>
              <a:t>What are the advantages of KMC to the community?</a:t>
            </a:r>
            <a:br>
              <a:rPr lang="en-IN" b="1" dirty="0" smtClean="0">
                <a:solidFill>
                  <a:srgbClr val="0000CC"/>
                </a:solidFill>
              </a:rPr>
            </a:br>
            <a:endParaRPr lang="en-IN" b="1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IN" dirty="0" smtClean="0"/>
          </a:p>
          <a:p>
            <a:pPr lvl="0"/>
            <a:r>
              <a:rPr lang="en-IN" dirty="0" smtClean="0"/>
              <a:t>Reduces the health care cost significantly as KMC saves money on artificial feeds, antibiotics and other medicines, equipment as well as prolonged hospital stay required during conventional care.</a:t>
            </a:r>
            <a:r>
              <a:rPr lang="en-IN" baseline="30000" dirty="0" smtClean="0"/>
              <a:t> </a:t>
            </a:r>
            <a:endParaRPr lang="en-IN" dirty="0" smtClean="0"/>
          </a:p>
          <a:p>
            <a:endParaRPr lang="en-IN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IN" b="1" dirty="0" smtClean="0">
                <a:solidFill>
                  <a:srgbClr val="0000CC"/>
                </a:solidFill>
              </a:rPr>
              <a:t/>
            </a:r>
            <a:br>
              <a:rPr lang="en-IN" b="1" dirty="0" smtClean="0">
                <a:solidFill>
                  <a:srgbClr val="0000CC"/>
                </a:solidFill>
              </a:rPr>
            </a:br>
            <a:r>
              <a:rPr lang="en-IN" b="1" dirty="0" smtClean="0">
                <a:solidFill>
                  <a:srgbClr val="0000CC"/>
                </a:solidFill>
              </a:rPr>
              <a:t>What is the effect of KMC on neurodevelopment of the baby?</a:t>
            </a:r>
            <a:br>
              <a:rPr lang="en-IN" b="1" dirty="0" smtClean="0">
                <a:solidFill>
                  <a:srgbClr val="0000CC"/>
                </a:solidFill>
              </a:rPr>
            </a:br>
            <a:endParaRPr lang="en-IN" b="1" dirty="0">
              <a:solidFill>
                <a:srgbClr val="00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ctr"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lvl="0" algn="ctr"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lvl="0" algn="ctr">
              <a:buNone/>
            </a:pPr>
            <a:r>
              <a:rPr lang="en-US" b="1" dirty="0" smtClean="0">
                <a:solidFill>
                  <a:srgbClr val="FF0000"/>
                </a:solidFill>
              </a:rPr>
              <a:t>The bonding between mother and fetus is interrupted because of preterm birth</a:t>
            </a:r>
          </a:p>
          <a:p>
            <a:pPr lvl="0" algn="ctr"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lvl="0" algn="ctr">
              <a:buNone/>
            </a:pPr>
            <a:r>
              <a:rPr lang="en-US" b="1" dirty="0" smtClean="0">
                <a:solidFill>
                  <a:srgbClr val="FF0000"/>
                </a:solidFill>
              </a:rPr>
              <a:t>KMC reestablishes the bonding</a:t>
            </a:r>
            <a:endParaRPr lang="en-IN" b="1" dirty="0" smtClean="0">
              <a:solidFill>
                <a:srgbClr val="FF0000"/>
              </a:solidFill>
            </a:endParaRPr>
          </a:p>
          <a:p>
            <a:pPr lvl="0"/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 smtClean="0"/>
          </a:p>
          <a:p>
            <a:endParaRPr lang="en-IN" dirty="0" smtClean="0"/>
          </a:p>
          <a:p>
            <a:pPr algn="ctr">
              <a:buNone/>
            </a:pPr>
            <a:r>
              <a:rPr lang="en-IN" dirty="0" smtClean="0"/>
              <a:t> </a:t>
            </a:r>
            <a:r>
              <a:rPr lang="en-IN" sz="4800" b="1" dirty="0" smtClean="0">
                <a:solidFill>
                  <a:srgbClr val="0000CC"/>
                </a:solidFill>
              </a:rPr>
              <a:t>THANK YOU</a:t>
            </a:r>
          </a:p>
          <a:p>
            <a:pPr algn="ctr">
              <a:buNone/>
            </a:pPr>
            <a:r>
              <a:rPr lang="en-IN" sz="4800" b="1" dirty="0" smtClean="0">
                <a:solidFill>
                  <a:srgbClr val="0000CC"/>
                </a:solidFill>
              </a:rPr>
              <a:t> </a:t>
            </a:r>
            <a:r>
              <a:rPr lang="en-IN" sz="6600" b="1" dirty="0" smtClean="0">
                <a:solidFill>
                  <a:srgbClr val="FF0000"/>
                </a:solidFill>
              </a:rPr>
              <a:t>HAPPY KMC</a:t>
            </a:r>
            <a:endParaRPr lang="en-IN" sz="6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382</Words>
  <Application>Microsoft Office PowerPoint</Application>
  <PresentationFormat>On-screen Show (4:3)</PresentationFormat>
  <Paragraphs>72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Kangaroo Mother Care </vt:lpstr>
      <vt:lpstr> What is KMC? </vt:lpstr>
      <vt:lpstr> What is KMC? </vt:lpstr>
      <vt:lpstr> What are the essential components of KMC? </vt:lpstr>
      <vt:lpstr> Is KMC and routine skin to skin care at birth same? </vt:lpstr>
      <vt:lpstr>Advantages of KMC</vt:lpstr>
      <vt:lpstr> What are the advantages of KMC to the baby? </vt:lpstr>
      <vt:lpstr> What is the effect of KMC on neurodevelopment of the baby? </vt:lpstr>
      <vt:lpstr> What are the advantages of KMC to the mother? </vt:lpstr>
      <vt:lpstr> What are the advantages of KMC to the family? </vt:lpstr>
      <vt:lpstr> What are the advantages of KMC to the community? </vt:lpstr>
      <vt:lpstr> What is the effect of KMC on neurodevelopment of the baby? 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Kangaroo Mother Care</dc:title>
  <dc:creator>Dr Ruchi Nanavati</dc:creator>
  <cp:lastModifiedBy>Designo</cp:lastModifiedBy>
  <cp:revision>8</cp:revision>
  <dcterms:created xsi:type="dcterms:W3CDTF">2006-08-16T00:00:00Z</dcterms:created>
  <dcterms:modified xsi:type="dcterms:W3CDTF">2017-06-13T09:21:57Z</dcterms:modified>
</cp:coreProperties>
</file>